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C2298-85A1-4214-B14F-B7FCA807CBDB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65A56-7401-44C3-B734-433806234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05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BD9DD-3FF6-42BA-A46A-AC778875640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4BFE1-ECE4-4A33-8149-82B772ED6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03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4BFE1-ECE4-4A33-8149-82B772ED64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53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4BFE1-ECE4-4A33-8149-82B772ED64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71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4BFE1-ECE4-4A33-8149-82B772ED64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51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4BFE1-ECE4-4A33-8149-82B772ED64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48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4BFE1-ECE4-4A33-8149-82B772ED64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84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4BFE1-ECE4-4A33-8149-82B772ED64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95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4BFE1-ECE4-4A33-8149-82B772ED64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2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4BFE1-ECE4-4A33-8149-82B772ED64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79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4BFE1-ECE4-4A33-8149-82B772ED64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1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065-C148-496E-8C24-56D117BC1E1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FAF2-F941-4371-A77A-A662EDF0B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4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065-C148-496E-8C24-56D117BC1E1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FAF2-F941-4371-A77A-A662EDF0B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4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065-C148-496E-8C24-56D117BC1E1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FAF2-F941-4371-A77A-A662EDF0B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8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065-C148-496E-8C24-56D117BC1E1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FAF2-F941-4371-A77A-A662EDF0B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065-C148-496E-8C24-56D117BC1E1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FAF2-F941-4371-A77A-A662EDF0B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065-C148-496E-8C24-56D117BC1E1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FAF2-F941-4371-A77A-A662EDF0B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065-C148-496E-8C24-56D117BC1E1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FAF2-F941-4371-A77A-A662EDF0B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1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065-C148-496E-8C24-56D117BC1E1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FAF2-F941-4371-A77A-A662EDF0B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2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065-C148-496E-8C24-56D117BC1E1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FAF2-F941-4371-A77A-A662EDF0B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2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065-C148-496E-8C24-56D117BC1E1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FAF2-F941-4371-A77A-A662EDF0B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34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5065-C148-496E-8C24-56D117BC1E1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FAF2-F941-4371-A77A-A662EDF0B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0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B5065-C148-496E-8C24-56D117BC1E1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BFAF2-F941-4371-A77A-A662EDF0B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1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Cláusulas Sustantivas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8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0" y="5257800"/>
            <a:ext cx="3124200" cy="609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u="sng" dirty="0" smtClean="0">
                <a:solidFill>
                  <a:srgbClr val="FF0000"/>
                </a:solidFill>
              </a:rPr>
              <a:t>Cláusula</a:t>
            </a:r>
            <a:r>
              <a:rPr lang="es-ES" dirty="0" smtClean="0">
                <a:solidFill>
                  <a:srgbClr val="FF0000"/>
                </a:solidFill>
              </a:rPr>
              <a:t>: parte de una </a:t>
            </a:r>
            <a:r>
              <a:rPr lang="es-ES" dirty="0" err="1" smtClean="0">
                <a:solidFill>
                  <a:srgbClr val="FF0000"/>
                </a:solidFill>
              </a:rPr>
              <a:t>oraci</a:t>
            </a:r>
            <a:r>
              <a:rPr lang="es-US" dirty="0" err="1" smtClean="0">
                <a:solidFill>
                  <a:srgbClr val="FF0000"/>
                </a:solidFill>
              </a:rPr>
              <a:t>ón</a:t>
            </a:r>
            <a:r>
              <a:rPr lang="es-US" dirty="0" smtClean="0">
                <a:solidFill>
                  <a:srgbClr val="FF0000"/>
                </a:solidFill>
              </a:rPr>
              <a:t> </a:t>
            </a:r>
            <a:r>
              <a:rPr lang="es-ES" dirty="0" smtClean="0">
                <a:solidFill>
                  <a:srgbClr val="FF0000"/>
                </a:solidFill>
              </a:rPr>
              <a:t>que expresa una idea completa.</a:t>
            </a:r>
          </a:p>
          <a:p>
            <a:pPr lvl="1"/>
            <a:r>
              <a:rPr lang="es-ES" dirty="0">
                <a:solidFill>
                  <a:srgbClr val="FF0000"/>
                </a:solidFill>
              </a:rPr>
              <a:t>Incluye un </a:t>
            </a:r>
            <a:r>
              <a:rPr lang="es-ES" dirty="0" smtClean="0">
                <a:solidFill>
                  <a:srgbClr val="FF0000"/>
                </a:solidFill>
              </a:rPr>
              <a:t>sujeto (yo, tú, ellos, etc.) </a:t>
            </a:r>
            <a:r>
              <a:rPr lang="es-ES" dirty="0">
                <a:solidFill>
                  <a:srgbClr val="FF0000"/>
                </a:solidFill>
              </a:rPr>
              <a:t>y un verbo conjugado</a:t>
            </a:r>
            <a:r>
              <a:rPr lang="es-ES" dirty="0" smtClean="0">
                <a:solidFill>
                  <a:srgbClr val="FF0000"/>
                </a:solidFill>
              </a:rPr>
              <a:t>.</a:t>
            </a:r>
          </a:p>
          <a:p>
            <a:pPr marL="457200" lvl="1" indent="0">
              <a:buNone/>
            </a:pPr>
            <a:endParaRPr lang="es-ES" dirty="0" smtClean="0"/>
          </a:p>
          <a:p>
            <a:r>
              <a:rPr lang="es-ES" b="1" u="sng" dirty="0" smtClean="0">
                <a:solidFill>
                  <a:srgbClr val="002060"/>
                </a:solidFill>
              </a:rPr>
              <a:t>Cláusula sustantiva</a:t>
            </a:r>
            <a:r>
              <a:rPr lang="es-ES" dirty="0" smtClean="0">
                <a:solidFill>
                  <a:srgbClr val="002060"/>
                </a:solidFill>
              </a:rPr>
              <a:t>: una cláusula que funciona como un sustantivo (normalmente funcionan como complementos directos)</a:t>
            </a:r>
          </a:p>
          <a:p>
            <a:pPr marL="0" indent="0">
              <a:buNone/>
            </a:pPr>
            <a:r>
              <a:rPr lang="es-ES" u="sng" dirty="0" smtClean="0">
                <a:solidFill>
                  <a:srgbClr val="002060"/>
                </a:solidFill>
              </a:rPr>
              <a:t>   (sujeto)  </a:t>
            </a:r>
            <a:r>
              <a:rPr lang="es-ES" dirty="0" smtClean="0">
                <a:solidFill>
                  <a:srgbClr val="002060"/>
                </a:solidFill>
              </a:rPr>
              <a:t>  </a:t>
            </a:r>
            <a:r>
              <a:rPr lang="es-ES" u="sng" dirty="0" smtClean="0">
                <a:solidFill>
                  <a:srgbClr val="002060"/>
                </a:solidFill>
              </a:rPr>
              <a:t>(verbo) </a:t>
            </a:r>
            <a:r>
              <a:rPr lang="es-ES" dirty="0" smtClean="0">
                <a:solidFill>
                  <a:srgbClr val="002060"/>
                </a:solidFill>
              </a:rPr>
              <a:t> </a:t>
            </a:r>
            <a:r>
              <a:rPr lang="es-ES" u="sng" dirty="0" smtClean="0">
                <a:solidFill>
                  <a:srgbClr val="002060"/>
                </a:solidFill>
              </a:rPr>
              <a:t>que</a:t>
            </a:r>
            <a:r>
              <a:rPr lang="es-ES" dirty="0" smtClean="0">
                <a:solidFill>
                  <a:srgbClr val="002060"/>
                </a:solidFill>
              </a:rPr>
              <a:t>  </a:t>
            </a:r>
            <a:r>
              <a:rPr lang="es-ES" u="sng" dirty="0" smtClean="0">
                <a:solidFill>
                  <a:srgbClr val="002060"/>
                </a:solidFill>
              </a:rPr>
              <a:t>(sujeto) </a:t>
            </a:r>
            <a:r>
              <a:rPr lang="es-ES" dirty="0" smtClean="0">
                <a:solidFill>
                  <a:srgbClr val="002060"/>
                </a:solidFill>
              </a:rPr>
              <a:t>  </a:t>
            </a:r>
            <a:r>
              <a:rPr lang="es-ES" u="sng" dirty="0" smtClean="0">
                <a:solidFill>
                  <a:srgbClr val="002060"/>
                </a:solidFill>
              </a:rPr>
              <a:t>(verbo)</a:t>
            </a:r>
            <a:endParaRPr lang="es-E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5" name="Left Arrow Callout 4"/>
          <p:cNvSpPr/>
          <p:nvPr/>
        </p:nvSpPr>
        <p:spPr>
          <a:xfrm>
            <a:off x="7772400" y="4953000"/>
            <a:ext cx="1219200" cy="1030308"/>
          </a:xfrm>
          <a:prstGeom prst="leftArrowCallout">
            <a:avLst>
              <a:gd name="adj1" fmla="val 25000"/>
              <a:gd name="adj2" fmla="val 20425"/>
              <a:gd name="adj3" fmla="val 15851"/>
              <a:gd name="adj4" fmla="val 8044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01000" y="5105400"/>
            <a:ext cx="99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Pon</a:t>
            </a:r>
            <a:r>
              <a:rPr lang="en-US" sz="1400" dirty="0" smtClean="0"/>
              <a:t> el </a:t>
            </a:r>
            <a:r>
              <a:rPr lang="en-US" sz="1400" dirty="0" err="1" smtClean="0"/>
              <a:t>subjuntivo</a:t>
            </a:r>
            <a:r>
              <a:rPr lang="en-US" sz="1400" dirty="0" smtClean="0"/>
              <a:t> </a:t>
            </a:r>
            <a:r>
              <a:rPr lang="en-US" sz="1400" dirty="0" err="1" smtClean="0"/>
              <a:t>aqu</a:t>
            </a:r>
            <a:r>
              <a:rPr lang="es-US" sz="1400" dirty="0"/>
              <a:t>í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27680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875" y="76200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Cláusulas Sustantivas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El uso del subjuntivo </a:t>
            </a:r>
            <a:r>
              <a:rPr lang="es-ES" b="1" dirty="0" smtClean="0"/>
              <a:t>siempre </a:t>
            </a:r>
            <a:r>
              <a:rPr lang="es-ES" dirty="0" smtClean="0"/>
              <a:t>necesita 2 </a:t>
            </a:r>
            <a:r>
              <a:rPr lang="es-ES" smtClean="0"/>
              <a:t>cláusulas separadas </a:t>
            </a:r>
            <a:r>
              <a:rPr lang="es-ES" dirty="0" smtClean="0"/>
              <a:t>por un pronombre relativo. (Usualmente “que”)</a:t>
            </a:r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smtClean="0"/>
              <a:t>Yo recomiendo que tú estudies a menudo. 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927357" y="4573442"/>
            <a:ext cx="2788905" cy="1198993"/>
            <a:chOff x="1005850" y="3352800"/>
            <a:chExt cx="2788905" cy="1198993"/>
          </a:xfrm>
        </p:grpSpPr>
        <p:sp>
          <p:nvSpPr>
            <p:cNvPr id="14" name="Flowchart: Terminator 13"/>
            <p:cNvSpPr/>
            <p:nvPr/>
          </p:nvSpPr>
          <p:spPr>
            <a:xfrm>
              <a:off x="1219200" y="3352800"/>
              <a:ext cx="2362200" cy="609600"/>
            </a:xfrm>
            <a:prstGeom prst="flowChartTerminator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05850" y="3967018"/>
              <a:ext cx="278890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Cláusula mayor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75546" y="4563339"/>
            <a:ext cx="3864391" cy="1189757"/>
            <a:chOff x="4226388" y="3357418"/>
            <a:chExt cx="3864391" cy="1189757"/>
          </a:xfrm>
        </p:grpSpPr>
        <p:sp>
          <p:nvSpPr>
            <p:cNvPr id="17" name="Flowchart: Terminator 16"/>
            <p:cNvSpPr/>
            <p:nvPr/>
          </p:nvSpPr>
          <p:spPr>
            <a:xfrm>
              <a:off x="4267200" y="3357418"/>
              <a:ext cx="3657600" cy="609600"/>
            </a:xfrm>
            <a:prstGeom prst="flowChartTerminator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26388" y="3962400"/>
              <a:ext cx="386439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Cláusula</a:t>
              </a:r>
              <a:r>
                <a:rPr lang="en-US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 </a:t>
              </a:r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dependiente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11439" y="3382243"/>
            <a:ext cx="3501921" cy="1342157"/>
            <a:chOff x="2229912" y="1806868"/>
            <a:chExt cx="3501921" cy="1342157"/>
          </a:xfrm>
        </p:grpSpPr>
        <p:sp>
          <p:nvSpPr>
            <p:cNvPr id="20" name="Down Arrow 19"/>
            <p:cNvSpPr/>
            <p:nvPr/>
          </p:nvSpPr>
          <p:spPr>
            <a:xfrm>
              <a:off x="3738557" y="2387025"/>
              <a:ext cx="484632" cy="762000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29912" y="1806868"/>
              <a:ext cx="350192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Pronombre</a:t>
              </a:r>
              <a:r>
                <a:rPr lang="en-US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 </a:t>
              </a:r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relativo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5803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875" y="76200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Cláusulas Sustantivas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 smtClean="0"/>
              <a:t>Yo recomiendo que tú estudies a menudo. 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927354" y="2438400"/>
            <a:ext cx="2788905" cy="1198993"/>
            <a:chOff x="1005850" y="3352800"/>
            <a:chExt cx="2788905" cy="1198993"/>
          </a:xfrm>
        </p:grpSpPr>
        <p:sp>
          <p:nvSpPr>
            <p:cNvPr id="14" name="Flowchart: Terminator 13"/>
            <p:cNvSpPr/>
            <p:nvPr/>
          </p:nvSpPr>
          <p:spPr>
            <a:xfrm>
              <a:off x="1219200" y="3352800"/>
              <a:ext cx="2362200" cy="609600"/>
            </a:xfrm>
            <a:prstGeom prst="flowChartTerminator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05850" y="3967018"/>
              <a:ext cx="2788905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s-ES" sz="32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Cláusula mayor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90291" y="2422236"/>
            <a:ext cx="3864391" cy="1189757"/>
            <a:chOff x="4226388" y="3357418"/>
            <a:chExt cx="3864391" cy="1189757"/>
          </a:xfrm>
        </p:grpSpPr>
        <p:sp>
          <p:nvSpPr>
            <p:cNvPr id="17" name="Flowchart: Terminator 16"/>
            <p:cNvSpPr/>
            <p:nvPr/>
          </p:nvSpPr>
          <p:spPr>
            <a:xfrm>
              <a:off x="4267200" y="3357418"/>
              <a:ext cx="3657600" cy="609600"/>
            </a:xfrm>
            <a:prstGeom prst="flowChartTerminator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26388" y="3962400"/>
              <a:ext cx="386439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Cláusula</a:t>
              </a:r>
              <a:r>
                <a:rPr lang="en-US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 </a:t>
              </a:r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dependiente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209130" y="1219200"/>
            <a:ext cx="3501921" cy="1346775"/>
            <a:chOff x="2225518" y="1929825"/>
            <a:chExt cx="3501921" cy="1346775"/>
          </a:xfrm>
        </p:grpSpPr>
        <p:sp>
          <p:nvSpPr>
            <p:cNvPr id="20" name="Down Arrow 19"/>
            <p:cNvSpPr/>
            <p:nvPr/>
          </p:nvSpPr>
          <p:spPr>
            <a:xfrm>
              <a:off x="3736248" y="2514600"/>
              <a:ext cx="484632" cy="762000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25518" y="1929825"/>
              <a:ext cx="350192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Pronombre</a:t>
              </a:r>
              <a:r>
                <a:rPr lang="en-US" sz="32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 </a:t>
              </a:r>
              <a:r>
                <a:rPr lang="en-US" sz="32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relativo</a:t>
              </a:r>
              <a:endParaRPr lang="en-US" sz="3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38200" y="3637393"/>
            <a:ext cx="3366292" cy="3068207"/>
            <a:chOff x="838200" y="3637393"/>
            <a:chExt cx="3366292" cy="3068207"/>
          </a:xfrm>
        </p:grpSpPr>
        <p:sp>
          <p:nvSpPr>
            <p:cNvPr id="22" name="Up Arrow Callout 21"/>
            <p:cNvSpPr/>
            <p:nvPr/>
          </p:nvSpPr>
          <p:spPr>
            <a:xfrm>
              <a:off x="838200" y="3637393"/>
              <a:ext cx="3366292" cy="3068207"/>
            </a:xfrm>
            <a:prstGeom prst="upArrowCallout">
              <a:avLst>
                <a:gd name="adj1" fmla="val 9546"/>
                <a:gd name="adj2" fmla="val 17803"/>
                <a:gd name="adj3" fmla="val 18980"/>
                <a:gd name="adj4" fmla="val 71901"/>
              </a:avLst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56680" y="4549676"/>
              <a:ext cx="3247812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Para tener el subjuntivo en la segunda cláusula, es necesario tener una indicación en la primera. Es un verbo de influencia o </a:t>
              </a:r>
              <a:r>
                <a:rPr lang="es-ES" sz="1600" dirty="0" err="1" smtClean="0"/>
                <a:t>reacci</a:t>
              </a:r>
              <a:r>
                <a:rPr lang="es-US" sz="1600" dirty="0" err="1" smtClean="0"/>
                <a:t>ón</a:t>
              </a:r>
              <a:r>
                <a:rPr lang="es-US" sz="1600" dirty="0" smtClean="0"/>
                <a:t>.</a:t>
              </a:r>
              <a:endParaRPr lang="es-ES" sz="1600" dirty="0" smtClean="0"/>
            </a:p>
            <a:p>
              <a:r>
                <a:rPr lang="es-ES" sz="1600" dirty="0" smtClean="0"/>
                <a:t>En español, un verbo de </a:t>
              </a:r>
              <a:r>
                <a:rPr lang="es-ES" sz="1600" b="1" dirty="0" smtClean="0"/>
                <a:t>VEED</a:t>
              </a:r>
              <a:r>
                <a:rPr lang="es-ES" sz="1600" dirty="0" smtClean="0"/>
                <a:t>, o </a:t>
              </a:r>
              <a:r>
                <a:rPr lang="es-ES" sz="1600" b="1" dirty="0" smtClean="0"/>
                <a:t>V</a:t>
              </a:r>
              <a:r>
                <a:rPr lang="es-ES" sz="1600" dirty="0" smtClean="0"/>
                <a:t>OLUNTAD, </a:t>
              </a:r>
              <a:r>
                <a:rPr lang="es-ES" sz="1600" b="1" dirty="0" smtClean="0"/>
                <a:t>E</a:t>
              </a:r>
              <a:r>
                <a:rPr lang="es-ES" sz="1600" dirty="0" smtClean="0"/>
                <a:t>XPRESIÓN IMPERSONAL, </a:t>
              </a:r>
              <a:r>
                <a:rPr lang="es-ES" sz="1600" b="1" dirty="0" smtClean="0"/>
                <a:t>E</a:t>
              </a:r>
              <a:r>
                <a:rPr lang="es-ES" sz="1600" dirty="0" smtClean="0"/>
                <a:t>MOCIÓN o </a:t>
              </a:r>
              <a:r>
                <a:rPr lang="es-ES" sz="1600" b="1" dirty="0" smtClean="0"/>
                <a:t>D</a:t>
              </a:r>
              <a:r>
                <a:rPr lang="es-ES" sz="1600" dirty="0" smtClean="0"/>
                <a:t>UDA.</a:t>
              </a:r>
              <a:endParaRPr lang="en-US" sz="16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818408" y="3658175"/>
            <a:ext cx="3366292" cy="1675825"/>
            <a:chOff x="838200" y="3637393"/>
            <a:chExt cx="3366292" cy="3068207"/>
          </a:xfrm>
        </p:grpSpPr>
        <p:sp>
          <p:nvSpPr>
            <p:cNvPr id="29" name="Up Arrow Callout 28"/>
            <p:cNvSpPr/>
            <p:nvPr/>
          </p:nvSpPr>
          <p:spPr>
            <a:xfrm>
              <a:off x="838200" y="3637393"/>
              <a:ext cx="3366292" cy="3068207"/>
            </a:xfrm>
            <a:prstGeom prst="upArrowCallout">
              <a:avLst>
                <a:gd name="adj1" fmla="val 9546"/>
                <a:gd name="adj2" fmla="val 17803"/>
                <a:gd name="adj3" fmla="val 18980"/>
                <a:gd name="adj4" fmla="val 71901"/>
              </a:avLst>
            </a:prstGeom>
            <a:noFill/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56680" y="4549676"/>
              <a:ext cx="3158120" cy="1972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600" dirty="0" smtClean="0"/>
                <a:t>Si hay una indicación en la cláusula mayor  </a:t>
              </a:r>
              <a:r>
                <a:rPr lang="es-ES" sz="1600" b="1" dirty="0" smtClean="0"/>
                <a:t>Y UN SUJETO DIFERENTE </a:t>
              </a:r>
              <a:r>
                <a:rPr lang="es-ES" sz="1600" dirty="0" smtClean="0"/>
                <a:t>en la cláusula dependiente, siempre usas el subjuntivo.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88292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875" y="76200"/>
            <a:ext cx="8229600" cy="1143000"/>
          </a:xfrm>
        </p:spPr>
        <p:txBody>
          <a:bodyPr>
            <a:normAutofit/>
          </a:bodyPr>
          <a:lstStyle/>
          <a:p>
            <a:r>
              <a:rPr lang="es-ES" dirty="0" smtClean="0"/>
              <a:t>Cláusulas Sustantivas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 smtClean="0"/>
              <a:t>Reglas básicas: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Necesitas DOS cláusulas separadas por “que.”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Necesitas DOS sujetos DIFERENTES.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Necesitas un verbo de </a:t>
            </a:r>
            <a:r>
              <a:rPr lang="es-ES" dirty="0" err="1" smtClean="0"/>
              <a:t>V.E.E.D</a:t>
            </a:r>
            <a:r>
              <a:rPr lang="es-ES" dirty="0" smtClean="0"/>
              <a:t>. en la cláusula mayor.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/>
              <a:t>Yo recomiendo que tú estudies a menudo.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90600" y="4838700"/>
            <a:ext cx="2590800" cy="381000"/>
            <a:chOff x="990600" y="4838700"/>
            <a:chExt cx="2590800" cy="381000"/>
          </a:xfrm>
        </p:grpSpPr>
        <p:sp>
          <p:nvSpPr>
            <p:cNvPr id="4" name="Flowchart: Terminator 3"/>
            <p:cNvSpPr/>
            <p:nvPr/>
          </p:nvSpPr>
          <p:spPr>
            <a:xfrm>
              <a:off x="990600" y="4838700"/>
              <a:ext cx="533400" cy="3810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lowchart: Terminator 24"/>
            <p:cNvSpPr/>
            <p:nvPr/>
          </p:nvSpPr>
          <p:spPr>
            <a:xfrm>
              <a:off x="3276600" y="4838700"/>
              <a:ext cx="304800" cy="381000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267200" y="4801755"/>
            <a:ext cx="1981200" cy="421409"/>
            <a:chOff x="4267200" y="4801755"/>
            <a:chExt cx="1981200" cy="421409"/>
          </a:xfrm>
        </p:grpSpPr>
        <p:sp>
          <p:nvSpPr>
            <p:cNvPr id="26" name="Flowchart: Terminator 25"/>
            <p:cNvSpPr/>
            <p:nvPr/>
          </p:nvSpPr>
          <p:spPr>
            <a:xfrm>
              <a:off x="4267200" y="4801755"/>
              <a:ext cx="533400" cy="381000"/>
            </a:xfrm>
            <a:prstGeom prst="flowChartTerminator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lowchart: Terminator 26"/>
            <p:cNvSpPr/>
            <p:nvPr/>
          </p:nvSpPr>
          <p:spPr>
            <a:xfrm>
              <a:off x="5791200" y="4838700"/>
              <a:ext cx="457200" cy="384464"/>
            </a:xfrm>
            <a:prstGeom prst="flowChartTerminator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lowchart: Terminator 30"/>
          <p:cNvSpPr/>
          <p:nvPr/>
        </p:nvSpPr>
        <p:spPr>
          <a:xfrm>
            <a:off x="1524000" y="4838700"/>
            <a:ext cx="2133600" cy="400628"/>
          </a:xfrm>
          <a:prstGeom prst="flowChartTerminator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773055" y="4295486"/>
            <a:ext cx="484632" cy="543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5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56414" y="3405981"/>
            <a:ext cx="533400" cy="45720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Los sujetos diferentes: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US" dirty="0" smtClean="0"/>
              <a:t>A veces el segundo sujeto no es muy obvio.  </a:t>
            </a:r>
          </a:p>
          <a:p>
            <a:pPr marL="0" indent="0">
              <a:buNone/>
            </a:pPr>
            <a:endParaRPr lang="es-US" dirty="0"/>
          </a:p>
          <a:p>
            <a:pPr marL="0" indent="0">
              <a:buNone/>
            </a:pPr>
            <a:endParaRPr lang="es-US" dirty="0" smtClean="0"/>
          </a:p>
          <a:p>
            <a:pPr marL="0" indent="0">
              <a:buNone/>
            </a:pPr>
            <a:r>
              <a:rPr lang="es-US" dirty="0" smtClean="0"/>
              <a:t>Te recomiendo que vayas a Oaxaca.</a:t>
            </a:r>
            <a:endParaRPr lang="en-US" dirty="0"/>
          </a:p>
        </p:txBody>
      </p:sp>
      <p:sp>
        <p:nvSpPr>
          <p:cNvPr id="4" name="Up Arrow Callout 3"/>
          <p:cNvSpPr/>
          <p:nvPr/>
        </p:nvSpPr>
        <p:spPr>
          <a:xfrm>
            <a:off x="3314700" y="3962400"/>
            <a:ext cx="1905000" cy="1516797"/>
          </a:xfrm>
          <a:prstGeom prst="upArrowCallout">
            <a:avLst>
              <a:gd name="adj1" fmla="val 11327"/>
              <a:gd name="adj2" fmla="val 15678"/>
              <a:gd name="adj3" fmla="val 25000"/>
              <a:gd name="adj4" fmla="val 649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14700" y="4610715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dirty="0" smtClean="0"/>
              <a:t>¿Por qué es la forma tú?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191000"/>
            <a:ext cx="2209800" cy="22467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US" sz="2000" dirty="0" smtClean="0"/>
              <a:t>El complemento indirecto (¿A QUIÉN?) en la primera </a:t>
            </a:r>
            <a:r>
              <a:rPr lang="es-US" sz="2000" dirty="0" err="1" smtClean="0"/>
              <a:t>cláusla</a:t>
            </a:r>
            <a:r>
              <a:rPr lang="es-US" sz="2000" dirty="0" smtClean="0"/>
              <a:t> indica el sujeto en la segunda cláusula.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079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Frases</a:t>
            </a:r>
            <a:r>
              <a:rPr lang="en-US" dirty="0" smtClean="0"/>
              <a:t> </a:t>
            </a:r>
            <a:r>
              <a:rPr lang="en-US" b="1" dirty="0" smtClean="0"/>
              <a:t>sin </a:t>
            </a:r>
            <a:r>
              <a:rPr lang="en-US" dirty="0" err="1" smtClean="0"/>
              <a:t>que</a:t>
            </a:r>
            <a:r>
              <a:rPr lang="en-US" dirty="0" smtClean="0"/>
              <a:t>: </a:t>
            </a:r>
            <a:r>
              <a:rPr lang="es-ES" dirty="0" smtClean="0"/>
              <a:t>¿Cómo se forman?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¿Cuál es la diferencia?</a:t>
            </a:r>
          </a:p>
          <a:p>
            <a:pPr marL="0" indent="0">
              <a:buNone/>
            </a:pPr>
            <a:endParaRPr lang="es-E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1. Quiero que vayamos a Colombia.</a:t>
            </a:r>
          </a:p>
          <a:p>
            <a:pPr marL="0" indent="0">
              <a:buNone/>
            </a:pPr>
            <a:endParaRPr lang="es-E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2. Quiero ir a Colombia.</a:t>
            </a:r>
          </a:p>
          <a:p>
            <a:pPr marL="0" indent="0">
              <a:buNone/>
            </a:pPr>
            <a:endParaRPr lang="es-E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2060"/>
                </a:solidFill>
              </a:rPr>
              <a:t>¿Es fácil?  Vamos a ver….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82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/>
              <a:t>Ahora, cambia las frases para que tengan solo el sujeto de la cláusula mayor.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3886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dirty="0" smtClean="0"/>
              <a:t>Necesito que consigas estas pastillas.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Es urgente que nosotros evacuemos ahora.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 smtClean="0"/>
              <a:t>Mis padres prefieren que vengamos en agosto.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s-ES" dirty="0" smtClean="0"/>
              <a:t>Es absurdo que duermas solo dos horas.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s-ES" dirty="0" smtClean="0"/>
              <a:t>Me gusta que hagas tarea.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1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Ahora</a:t>
            </a:r>
            <a:r>
              <a:rPr lang="en-US" dirty="0" smtClean="0"/>
              <a:t>, </a:t>
            </a:r>
            <a:r>
              <a:rPr lang="en-US" dirty="0" err="1" smtClean="0"/>
              <a:t>completen</a:t>
            </a:r>
            <a:r>
              <a:rPr lang="en-US" dirty="0" smtClean="0"/>
              <a:t> las </a:t>
            </a:r>
            <a:r>
              <a:rPr lang="en-US" dirty="0" err="1" smtClean="0"/>
              <a:t>oraciones</a:t>
            </a:r>
            <a:r>
              <a:rPr lang="en-US" dirty="0"/>
              <a:t> </a:t>
            </a:r>
            <a:r>
              <a:rPr lang="en-US" dirty="0" smtClean="0"/>
              <a:t>con la forma </a:t>
            </a:r>
            <a:r>
              <a:rPr lang="en-US" dirty="0" err="1" smtClean="0"/>
              <a:t>correcta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verbos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 </a:t>
            </a:r>
            <a:r>
              <a:rPr lang="en-US" dirty="0" err="1" smtClean="0"/>
              <a:t>sorprende</a:t>
            </a:r>
            <a:r>
              <a:rPr lang="en-US" dirty="0" smtClean="0"/>
              <a:t> que </a:t>
            </a:r>
            <a:r>
              <a:rPr lang="en-US" dirty="0" err="1" smtClean="0"/>
              <a:t>ellos</a:t>
            </a:r>
            <a:r>
              <a:rPr lang="en-US" dirty="0" smtClean="0"/>
              <a:t> no</a:t>
            </a:r>
            <a:r>
              <a:rPr lang="en-US" u="sng" dirty="0" smtClean="0"/>
              <a:t>				</a:t>
            </a:r>
            <a:r>
              <a:rPr lang="en-US" dirty="0" smtClean="0"/>
              <a:t> (</a:t>
            </a:r>
            <a:r>
              <a:rPr lang="en-US" dirty="0" err="1" smtClean="0"/>
              <a:t>venir</a:t>
            </a:r>
            <a:r>
              <a:rPr lang="en-US" dirty="0" smtClean="0"/>
              <a:t>) m</a:t>
            </a:r>
            <a:r>
              <a:rPr lang="es-US" dirty="0" err="1" smtClean="0"/>
              <a:t>ás</a:t>
            </a:r>
            <a:r>
              <a:rPr lang="es-US" dirty="0" smtClean="0"/>
              <a:t> temprano.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s-US" dirty="0" smtClean="0"/>
              <a:t>Es interesante que nosotros </a:t>
            </a:r>
            <a:r>
              <a:rPr lang="es-US" u="sng" dirty="0" smtClean="0"/>
              <a:t>		 		</a:t>
            </a:r>
            <a:r>
              <a:rPr lang="es-US" dirty="0" smtClean="0"/>
              <a:t> (tener) clases en los portables.</a:t>
            </a:r>
          </a:p>
          <a:p>
            <a:pPr marL="514350" indent="-514350">
              <a:buFont typeface="+mj-lt"/>
              <a:buAutoNum type="arabicPeriod"/>
            </a:pPr>
            <a:r>
              <a:rPr lang="es-US" dirty="0" smtClean="0"/>
              <a:t>Necesitamos </a:t>
            </a:r>
            <a:r>
              <a:rPr lang="es-US" u="sng" dirty="0" smtClean="0"/>
              <a:t>					</a:t>
            </a:r>
            <a:r>
              <a:rPr lang="es-US" dirty="0" smtClean="0"/>
              <a:t> (seguir) las reglas.</a:t>
            </a:r>
          </a:p>
          <a:p>
            <a:pPr marL="514350" indent="-514350">
              <a:buFont typeface="+mj-lt"/>
              <a:buAutoNum type="arabicPeriod"/>
            </a:pPr>
            <a:r>
              <a:rPr lang="es-US" dirty="0" smtClean="0"/>
              <a:t>¿Crees que Profe</a:t>
            </a:r>
            <a:r>
              <a:rPr lang="es-US" u="sng" dirty="0" smtClean="0"/>
              <a:t>				</a:t>
            </a:r>
            <a:r>
              <a:rPr lang="es-US" dirty="0" smtClean="0"/>
              <a:t> (completar) las notas?</a:t>
            </a:r>
          </a:p>
          <a:p>
            <a:pPr marL="514350" indent="-514350">
              <a:buFont typeface="+mj-lt"/>
              <a:buAutoNum type="arabicPeriod"/>
            </a:pPr>
            <a:r>
              <a:rPr lang="es-US" dirty="0" smtClean="0"/>
              <a:t>Es mejor </a:t>
            </a:r>
            <a:r>
              <a:rPr lang="es-US" u="sng" dirty="0" smtClean="0"/>
              <a:t>				</a:t>
            </a:r>
            <a:r>
              <a:rPr lang="es-US" dirty="0" smtClean="0"/>
              <a:t>(cambiar) los verbos a las terminaciones opuestas.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2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390</Words>
  <Application>Microsoft Office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El Subjuntivo</vt:lpstr>
      <vt:lpstr>Definiciones</vt:lpstr>
      <vt:lpstr>Cláusulas Sustantivas</vt:lpstr>
      <vt:lpstr>Cláusulas Sustantivas</vt:lpstr>
      <vt:lpstr>Cláusulas Sustantivas</vt:lpstr>
      <vt:lpstr>Los sujetos diferentes:</vt:lpstr>
      <vt:lpstr>Frases sin que: ¿Cómo se forman?</vt:lpstr>
      <vt:lpstr>Ahora, cambia las frases para que tengan solo el sujeto de la cláusula mayor.</vt:lpstr>
      <vt:lpstr>Ahora, completen las oraciones con la forma correcta de los verbos.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Subjuntivo</dc:title>
  <dc:creator>Windows User</dc:creator>
  <cp:lastModifiedBy>Stimmel, Susan</cp:lastModifiedBy>
  <cp:revision>19</cp:revision>
  <cp:lastPrinted>2019-02-08T17:30:04Z</cp:lastPrinted>
  <dcterms:created xsi:type="dcterms:W3CDTF">2017-01-31T15:00:20Z</dcterms:created>
  <dcterms:modified xsi:type="dcterms:W3CDTF">2019-02-08T20:58:21Z</dcterms:modified>
</cp:coreProperties>
</file>