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0" r:id="rId2"/>
    <p:sldId id="279" r:id="rId3"/>
    <p:sldId id="281" r:id="rId4"/>
    <p:sldId id="282" r:id="rId5"/>
    <p:sldId id="283" r:id="rId6"/>
    <p:sldId id="284" r:id="rId7"/>
    <p:sldId id="287" r:id="rId8"/>
    <p:sldId id="288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99D05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DCF57-735A-4BA5-B871-DA2C92C20372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0B8D5-71BF-4255-ABF2-70CF07AC8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43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E567-C98A-4B64-A5A2-0E62757B2AA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D2D6-C325-4FFD-93EF-A98A7293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7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E567-C98A-4B64-A5A2-0E62757B2AA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D2D6-C325-4FFD-93EF-A98A7293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8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E567-C98A-4B64-A5A2-0E62757B2AA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D2D6-C325-4FFD-93EF-A98A7293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0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E567-C98A-4B64-A5A2-0E62757B2AA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D2D6-C325-4FFD-93EF-A98A7293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5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E567-C98A-4B64-A5A2-0E62757B2AA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D2D6-C325-4FFD-93EF-A98A7293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0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E567-C98A-4B64-A5A2-0E62757B2AA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D2D6-C325-4FFD-93EF-A98A7293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4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E567-C98A-4B64-A5A2-0E62757B2AA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D2D6-C325-4FFD-93EF-A98A7293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8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E567-C98A-4B64-A5A2-0E62757B2AA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D2D6-C325-4FFD-93EF-A98A7293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1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E567-C98A-4B64-A5A2-0E62757B2AA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D2D6-C325-4FFD-93EF-A98A7293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E567-C98A-4B64-A5A2-0E62757B2AA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D2D6-C325-4FFD-93EF-A98A7293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5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E567-C98A-4B64-A5A2-0E62757B2AA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D2D6-C325-4FFD-93EF-A98A7293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7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E567-C98A-4B64-A5A2-0E62757B2AA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BD2D6-C325-4FFD-93EF-A98A7293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8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Parte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3 -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práctica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46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 fontScale="90000"/>
          </a:bodyPr>
          <a:lstStyle/>
          <a:p>
            <a:r>
              <a:rPr lang="en-US" sz="3700" dirty="0">
                <a:solidFill>
                  <a:srgbClr val="3F3F3F"/>
                </a:solidFill>
              </a:rPr>
              <a:t>Is there anything to do?</a:t>
            </a:r>
            <a:br>
              <a:rPr lang="en-US" sz="3700" dirty="0">
                <a:solidFill>
                  <a:srgbClr val="3F3F3F"/>
                </a:solidFill>
              </a:rPr>
            </a:br>
            <a:br>
              <a:rPr lang="en-US" sz="3700" dirty="0">
                <a:solidFill>
                  <a:srgbClr val="3F3F3F"/>
                </a:solidFill>
              </a:rPr>
            </a:br>
            <a:r>
              <a:rPr lang="en-US" sz="3700" dirty="0">
                <a:solidFill>
                  <a:srgbClr val="3F3F3F"/>
                </a:solidFill>
              </a:rPr>
              <a:t>Yes, there is something to do.</a:t>
            </a:r>
            <a:br>
              <a:rPr lang="en-US" sz="3700" dirty="0">
                <a:solidFill>
                  <a:srgbClr val="3F3F3F"/>
                </a:solidFill>
              </a:rPr>
            </a:br>
            <a:br>
              <a:rPr lang="en-US" sz="3700" dirty="0">
                <a:solidFill>
                  <a:srgbClr val="3F3F3F"/>
                </a:solidFill>
              </a:rPr>
            </a:br>
            <a:r>
              <a:rPr lang="en-US" sz="3700" dirty="0">
                <a:solidFill>
                  <a:srgbClr val="3F3F3F"/>
                </a:solidFill>
              </a:rPr>
              <a:t>No, there isn’t anything (nothing)to do. </a:t>
            </a:r>
            <a:br>
              <a:rPr lang="en-US" sz="3700" dirty="0">
                <a:solidFill>
                  <a:srgbClr val="3F3F3F"/>
                </a:solidFill>
              </a:rPr>
            </a:br>
            <a:endParaRPr lang="en-US" sz="3700" dirty="0">
              <a:solidFill>
                <a:srgbClr val="3F3F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/>
          </a:bodyPr>
          <a:lstStyle/>
          <a:p>
            <a:r>
              <a:rPr lang="en-US" sz="3300" dirty="0">
                <a:solidFill>
                  <a:srgbClr val="FFFFFF"/>
                </a:solidFill>
                <a:latin typeface="+mj-lt"/>
              </a:rPr>
              <a:t>Translate the 3 sentences to the left to Spanish:</a:t>
            </a:r>
          </a:p>
          <a:p>
            <a:endParaRPr lang="en-US" sz="3300" dirty="0">
              <a:solidFill>
                <a:srgbClr val="FFFFFF"/>
              </a:solidFill>
              <a:latin typeface="+mj-lt"/>
            </a:endParaRPr>
          </a:p>
          <a:p>
            <a:pPr lvl="1"/>
            <a:r>
              <a:rPr lang="en-US" sz="3300" dirty="0">
                <a:solidFill>
                  <a:srgbClr val="FFFFFF"/>
                </a:solidFill>
                <a:latin typeface="+mj-lt"/>
              </a:rPr>
              <a:t>Hay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algo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que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hacer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?</a:t>
            </a:r>
          </a:p>
          <a:p>
            <a:pPr lvl="1"/>
            <a:r>
              <a:rPr lang="en-US" sz="3300" dirty="0" err="1">
                <a:solidFill>
                  <a:srgbClr val="FFFFFF"/>
                </a:solidFill>
                <a:latin typeface="+mj-lt"/>
              </a:rPr>
              <a:t>Sí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, hay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algo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que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hacer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.</a:t>
            </a:r>
          </a:p>
          <a:p>
            <a:pPr lvl="1"/>
            <a:r>
              <a:rPr lang="en-US" sz="3300" dirty="0">
                <a:solidFill>
                  <a:srgbClr val="FFFFFF"/>
                </a:solidFill>
                <a:latin typeface="+mj-lt"/>
              </a:rPr>
              <a:t>No, no hay nada que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hacer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. </a:t>
            </a:r>
          </a:p>
          <a:p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7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3F3F3F"/>
                </a:solidFill>
              </a:rPr>
              <a:t>Is there anyone/anybody home?</a:t>
            </a:r>
            <a:br>
              <a:rPr lang="en-US" sz="3100">
                <a:solidFill>
                  <a:srgbClr val="3F3F3F"/>
                </a:solidFill>
              </a:rPr>
            </a:br>
            <a:r>
              <a:rPr lang="en-US" sz="3100">
                <a:solidFill>
                  <a:srgbClr val="3F3F3F"/>
                </a:solidFill>
              </a:rPr>
              <a:t>	</a:t>
            </a:r>
            <a:br>
              <a:rPr lang="en-US" sz="3100">
                <a:solidFill>
                  <a:srgbClr val="3F3F3F"/>
                </a:solidFill>
              </a:rPr>
            </a:br>
            <a:r>
              <a:rPr lang="en-US" sz="3100">
                <a:solidFill>
                  <a:srgbClr val="3F3F3F"/>
                </a:solidFill>
              </a:rPr>
              <a:t>Yes, there is someone home.</a:t>
            </a:r>
            <a:br>
              <a:rPr lang="en-US" sz="3100">
                <a:solidFill>
                  <a:srgbClr val="3F3F3F"/>
                </a:solidFill>
              </a:rPr>
            </a:br>
            <a:r>
              <a:rPr lang="en-US" sz="3100">
                <a:solidFill>
                  <a:srgbClr val="3F3F3F"/>
                </a:solidFill>
              </a:rPr>
              <a:t>        </a:t>
            </a:r>
            <a:br>
              <a:rPr lang="en-US" sz="3100">
                <a:solidFill>
                  <a:srgbClr val="3F3F3F"/>
                </a:solidFill>
              </a:rPr>
            </a:br>
            <a:r>
              <a:rPr lang="en-US" sz="3100">
                <a:solidFill>
                  <a:srgbClr val="3F3F3F"/>
                </a:solidFill>
              </a:rPr>
              <a:t>No, there isn’t anybody/anyone (no one) home.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/>
          </a:bodyPr>
          <a:lstStyle/>
          <a:p>
            <a:r>
              <a:rPr lang="en-US" sz="3300" dirty="0">
                <a:solidFill>
                  <a:srgbClr val="FFFFFF"/>
                </a:solidFill>
                <a:latin typeface="+mj-lt"/>
              </a:rPr>
              <a:t>Translate the sentences to the left to Spanish:</a:t>
            </a:r>
          </a:p>
          <a:p>
            <a:endParaRPr lang="en-US" sz="3300" dirty="0">
              <a:solidFill>
                <a:srgbClr val="FFFFFF"/>
              </a:solidFill>
              <a:latin typeface="+mj-lt"/>
            </a:endParaRPr>
          </a:p>
          <a:p>
            <a:r>
              <a:rPr lang="en-US" sz="3300" dirty="0">
                <a:solidFill>
                  <a:srgbClr val="FFFFFF"/>
                </a:solidFill>
                <a:latin typeface="+mj-lt"/>
              </a:rPr>
              <a:t>¿Hay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alguien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en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casa?</a:t>
            </a:r>
          </a:p>
          <a:p>
            <a:pPr lvl="1"/>
            <a:r>
              <a:rPr lang="en-US" sz="3300" dirty="0" err="1">
                <a:solidFill>
                  <a:srgbClr val="FFFFFF"/>
                </a:solidFill>
                <a:latin typeface="+mj-lt"/>
              </a:rPr>
              <a:t>Sí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, hay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alguien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en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casa.</a:t>
            </a:r>
          </a:p>
          <a:p>
            <a:pPr lvl="1"/>
            <a:r>
              <a:rPr lang="en-US" sz="3300" dirty="0">
                <a:solidFill>
                  <a:srgbClr val="FFFFFF"/>
                </a:solidFill>
                <a:latin typeface="+mj-lt"/>
              </a:rPr>
              <a:t>No, no hay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nadie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en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casa./ No,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nadie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está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en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casa.</a:t>
            </a:r>
          </a:p>
        </p:txBody>
      </p:sp>
    </p:spTree>
    <p:extLst>
      <p:ext uri="{BB962C8B-B14F-4D97-AF65-F5344CB8AC3E}">
        <p14:creationId xmlns:p14="http://schemas.microsoft.com/office/powerpoint/2010/main" val="3984897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46771"/>
            <a:ext cx="3855720" cy="5508702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3F3F3F"/>
                </a:solidFill>
              </a:rPr>
              <a:t>Do you have any money? / Do you have any photos?</a:t>
            </a:r>
            <a:br>
              <a:rPr lang="en-US" sz="3100" dirty="0">
                <a:solidFill>
                  <a:srgbClr val="3F3F3F"/>
                </a:solidFill>
              </a:rPr>
            </a:br>
            <a:br>
              <a:rPr lang="en-US" sz="3100" dirty="0">
                <a:solidFill>
                  <a:srgbClr val="3F3F3F"/>
                </a:solidFill>
              </a:rPr>
            </a:br>
            <a:r>
              <a:rPr lang="en-US" sz="3100" dirty="0">
                <a:solidFill>
                  <a:srgbClr val="3F3F3F"/>
                </a:solidFill>
              </a:rPr>
              <a:t>Yes, I have some money. / Yes, I have some photos. </a:t>
            </a:r>
            <a:br>
              <a:rPr lang="en-US" sz="3100" dirty="0">
                <a:solidFill>
                  <a:srgbClr val="3F3F3F"/>
                </a:solidFill>
              </a:rPr>
            </a:br>
            <a:br>
              <a:rPr lang="en-US" sz="3100" dirty="0">
                <a:solidFill>
                  <a:srgbClr val="3F3F3F"/>
                </a:solidFill>
              </a:rPr>
            </a:br>
            <a:r>
              <a:rPr lang="en-US" sz="3100" dirty="0">
                <a:solidFill>
                  <a:srgbClr val="3F3F3F"/>
                </a:solidFill>
              </a:rPr>
              <a:t>No, I don’t have any money. / No, I don’t have any photos.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rgbClr val="FFFFFF"/>
                </a:solidFill>
                <a:latin typeface="+mj-lt"/>
              </a:rPr>
              <a:t>Translate the sentences to the left to Spanish: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  <a:p>
            <a:pPr lvl="1"/>
            <a:r>
              <a:rPr lang="en-US" sz="2800" dirty="0">
                <a:solidFill>
                  <a:srgbClr val="FFFFFF"/>
                </a:solidFill>
                <a:latin typeface="+mj-lt"/>
              </a:rPr>
              <a:t>¿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Tienes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algún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dinero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?/¿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Tienes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algunas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fotos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?</a:t>
            </a:r>
          </a:p>
          <a:p>
            <a:pPr lvl="1"/>
            <a:r>
              <a:rPr lang="en-US" sz="2800" dirty="0" err="1">
                <a:solidFill>
                  <a:srgbClr val="FFFFFF"/>
                </a:solidFill>
                <a:latin typeface="+mj-lt"/>
              </a:rPr>
              <a:t>Sí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,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tengo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algún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dinero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./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Sí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,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tengo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algunas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fotos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.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+mj-lt"/>
              </a:rPr>
              <a:t>No, no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tengo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ningún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dinero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./ No, no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tengo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ninguna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foto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.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+mj-lt"/>
              </a:rPr>
              <a:t>No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tengo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ninguno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./ No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tengo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ninguna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7719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3F3F3F"/>
                </a:solidFill>
              </a:rPr>
              <a:t>I want either a phone or computer.</a:t>
            </a:r>
            <a:br>
              <a:rPr lang="en-US">
                <a:solidFill>
                  <a:srgbClr val="3F3F3F"/>
                </a:solidFill>
              </a:rPr>
            </a:br>
            <a:r>
              <a:rPr lang="en-US">
                <a:solidFill>
                  <a:srgbClr val="3F3F3F"/>
                </a:solidFill>
              </a:rPr>
              <a:t>I don’t want neither a phone nor a computer.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/>
          </a:bodyPr>
          <a:lstStyle/>
          <a:p>
            <a:r>
              <a:rPr lang="en-US" sz="3300" dirty="0">
                <a:solidFill>
                  <a:srgbClr val="FFFFFF"/>
                </a:solidFill>
                <a:latin typeface="+mj-lt"/>
              </a:rPr>
              <a:t>Translate the sentences above to Spanish:</a:t>
            </a:r>
          </a:p>
          <a:p>
            <a:endParaRPr lang="en-US" sz="3300" dirty="0">
              <a:solidFill>
                <a:srgbClr val="FFFFFF"/>
              </a:solidFill>
              <a:latin typeface="+mj-lt"/>
            </a:endParaRPr>
          </a:p>
          <a:p>
            <a:pPr lvl="1"/>
            <a:r>
              <a:rPr lang="en-US" sz="3300" dirty="0" err="1">
                <a:solidFill>
                  <a:srgbClr val="FFFFFF"/>
                </a:solidFill>
                <a:latin typeface="+mj-lt"/>
              </a:rPr>
              <a:t>Quiero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(o) un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teléfono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o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una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computadora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.</a:t>
            </a:r>
          </a:p>
          <a:p>
            <a:pPr lvl="1"/>
            <a:r>
              <a:rPr lang="en-US" sz="3300" dirty="0">
                <a:solidFill>
                  <a:srgbClr val="FFFFFF"/>
                </a:solidFill>
                <a:latin typeface="+mj-lt"/>
              </a:rPr>
              <a:t>No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quiero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(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ni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) un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teléfono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ni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una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300" dirty="0" err="1">
                <a:solidFill>
                  <a:srgbClr val="FFFFFF"/>
                </a:solidFill>
                <a:latin typeface="+mj-lt"/>
              </a:rPr>
              <a:t>computadora</a:t>
            </a:r>
            <a:r>
              <a:rPr lang="en-US" sz="3300" dirty="0">
                <a:solidFill>
                  <a:srgbClr val="FFFFFF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5761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3F3F3F"/>
                </a:solidFill>
              </a:rPr>
              <a:t>Mario always writes to me.</a:t>
            </a:r>
            <a:br>
              <a:rPr lang="en-US">
                <a:solidFill>
                  <a:srgbClr val="3F3F3F"/>
                </a:solidFill>
              </a:rPr>
            </a:br>
            <a:r>
              <a:rPr lang="en-US">
                <a:solidFill>
                  <a:srgbClr val="3F3F3F"/>
                </a:solidFill>
              </a:rPr>
              <a:t>Mario never writes to me.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Translate the sentences to the left to Spanish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Mario </a:t>
            </a:r>
            <a:r>
              <a:rPr lang="en-US" sz="2400" dirty="0" err="1">
                <a:solidFill>
                  <a:srgbClr val="FFFFFF"/>
                </a:solidFill>
              </a:rPr>
              <a:t>siempre</a:t>
            </a:r>
            <a:r>
              <a:rPr lang="en-US" sz="2400" dirty="0">
                <a:solidFill>
                  <a:srgbClr val="FFFFFF"/>
                </a:solidFill>
              </a:rPr>
              <a:t> me escribe. Marco me escribe </a:t>
            </a:r>
            <a:r>
              <a:rPr lang="en-US" sz="2400" dirty="0" err="1">
                <a:solidFill>
                  <a:srgbClr val="FFFFFF"/>
                </a:solidFill>
              </a:rPr>
              <a:t>siempre</a:t>
            </a:r>
            <a:r>
              <a:rPr lang="en-US" sz="2400" dirty="0">
                <a:solidFill>
                  <a:srgbClr val="FFFFFF"/>
                </a:solidFill>
              </a:rPr>
              <a:t>.       	</a:t>
            </a:r>
          </a:p>
          <a:p>
            <a:r>
              <a:rPr lang="en-US" sz="2400" dirty="0">
                <a:solidFill>
                  <a:srgbClr val="FFFFFF"/>
                </a:solidFill>
              </a:rPr>
              <a:t>Mario </a:t>
            </a:r>
            <a:r>
              <a:rPr lang="en-US" sz="2400" dirty="0" err="1">
                <a:solidFill>
                  <a:srgbClr val="FFFFFF"/>
                </a:solidFill>
              </a:rPr>
              <a:t>nunca</a:t>
            </a:r>
            <a:r>
              <a:rPr lang="en-US" sz="2400" dirty="0">
                <a:solidFill>
                  <a:srgbClr val="FFFFFF"/>
                </a:solidFill>
              </a:rPr>
              <a:t> me escribe. Mario no me escribe </a:t>
            </a:r>
            <a:r>
              <a:rPr lang="en-US" sz="2400" dirty="0" err="1">
                <a:solidFill>
                  <a:srgbClr val="FFFFFF"/>
                </a:solidFill>
              </a:rPr>
              <a:t>nunca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</a:p>
          <a:p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04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3F3F3F"/>
                </a:solidFill>
              </a:rPr>
              <a:t>Person A: I want to leave. </a:t>
            </a:r>
            <a:br>
              <a:rPr lang="en-US" sz="3400">
                <a:solidFill>
                  <a:srgbClr val="3F3F3F"/>
                </a:solidFill>
              </a:rPr>
            </a:br>
            <a:r>
              <a:rPr lang="en-US" sz="3400">
                <a:solidFill>
                  <a:srgbClr val="3F3F3F"/>
                </a:solidFill>
              </a:rPr>
              <a:t>Person B: I want to leave too. </a:t>
            </a:r>
            <a:br>
              <a:rPr lang="en-US" sz="3400">
                <a:solidFill>
                  <a:srgbClr val="3F3F3F"/>
                </a:solidFill>
              </a:rPr>
            </a:br>
            <a:br>
              <a:rPr lang="en-US" sz="3400">
                <a:solidFill>
                  <a:srgbClr val="3F3F3F"/>
                </a:solidFill>
              </a:rPr>
            </a:br>
            <a:r>
              <a:rPr lang="en-US" sz="3400">
                <a:solidFill>
                  <a:srgbClr val="3F3F3F"/>
                </a:solidFill>
              </a:rPr>
              <a:t>Person A: I don’t want to leave.                                                                           Person B: I don’t want to leave either.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3200" dirty="0">
                <a:solidFill>
                  <a:srgbClr val="FFFFFF"/>
                </a:solidFill>
                <a:latin typeface="+mj-lt"/>
              </a:rPr>
              <a:t>Translate the sentences to the left to Spanish:</a:t>
            </a:r>
          </a:p>
          <a:p>
            <a:pPr marL="0" indent="0">
              <a:buNone/>
            </a:pPr>
            <a:endParaRPr lang="en-US" sz="3200" dirty="0">
              <a:solidFill>
                <a:srgbClr val="FFFFFF"/>
              </a:solidFill>
              <a:latin typeface="+mj-lt"/>
            </a:endParaRPr>
          </a:p>
          <a:p>
            <a:pPr lvl="1"/>
            <a:r>
              <a:rPr lang="en-US" sz="3200" dirty="0">
                <a:solidFill>
                  <a:srgbClr val="FFFFFF"/>
                </a:solidFill>
                <a:latin typeface="+mj-lt"/>
              </a:rPr>
              <a:t>Person A: 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Yo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quiero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salir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. </a:t>
            </a:r>
          </a:p>
          <a:p>
            <a:pPr lvl="1"/>
            <a:r>
              <a:rPr lang="en-US" sz="3200" dirty="0">
                <a:solidFill>
                  <a:srgbClr val="FFFFFF"/>
                </a:solidFill>
                <a:latin typeface="+mj-lt"/>
              </a:rPr>
              <a:t>Person B:  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Yo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quiero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salir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también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. </a:t>
            </a:r>
          </a:p>
          <a:p>
            <a:pPr lvl="1"/>
            <a:endParaRPr lang="en-US" sz="3200" dirty="0">
              <a:solidFill>
                <a:srgbClr val="FFFFFF"/>
              </a:solidFill>
              <a:latin typeface="+mj-lt"/>
            </a:endParaRPr>
          </a:p>
          <a:p>
            <a:pPr lvl="1"/>
            <a:r>
              <a:rPr lang="en-US" sz="3200" dirty="0">
                <a:solidFill>
                  <a:srgbClr val="FFFFFF"/>
                </a:solidFill>
                <a:latin typeface="+mj-lt"/>
              </a:rPr>
              <a:t>Person A:  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Yo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 no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quiero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salir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.                                                                           </a:t>
            </a:r>
          </a:p>
          <a:p>
            <a:pPr lvl="1"/>
            <a:r>
              <a:rPr lang="en-US" sz="3200" dirty="0">
                <a:solidFill>
                  <a:srgbClr val="FFFFFF"/>
                </a:solidFill>
                <a:latin typeface="+mj-lt"/>
              </a:rPr>
              <a:t>Person B:  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Yo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 no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quiero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salir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j-lt"/>
              </a:rPr>
              <a:t>tampoco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. 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73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3F3F3F"/>
                </a:solidFill>
              </a:rPr>
              <a:t>I didn’t even see my doctor when I went to the hospital.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+mj-lt"/>
              </a:rPr>
              <a:t>Translate the sentence to the left to Spanish:</a:t>
            </a:r>
          </a:p>
          <a:p>
            <a:pPr marL="0" indent="0">
              <a:buNone/>
            </a:pPr>
            <a:endParaRPr lang="en-US" sz="3600" dirty="0">
              <a:solidFill>
                <a:srgbClr val="FFFFFF"/>
              </a:solidFill>
              <a:latin typeface="+mj-lt"/>
            </a:endParaRPr>
          </a:p>
          <a:p>
            <a:r>
              <a:rPr lang="en-US" sz="3600" dirty="0">
                <a:solidFill>
                  <a:srgbClr val="FFFFFF"/>
                </a:solidFill>
                <a:latin typeface="+mj-lt"/>
              </a:rPr>
              <a:t>¡Ni </a:t>
            </a:r>
            <a:r>
              <a:rPr lang="en-US" sz="3600" dirty="0" err="1">
                <a:solidFill>
                  <a:srgbClr val="FFFFFF"/>
                </a:solidFill>
                <a:latin typeface="+mj-lt"/>
              </a:rPr>
              <a:t>siquiera</a:t>
            </a:r>
            <a:r>
              <a:rPr lang="en-US" sz="3600" dirty="0">
                <a:solidFill>
                  <a:srgbClr val="FFFFFF"/>
                </a:solidFill>
                <a:latin typeface="+mj-lt"/>
              </a:rPr>
              <a:t> vi a mi </a:t>
            </a:r>
            <a:r>
              <a:rPr lang="en-US" sz="3600" dirty="0" err="1">
                <a:solidFill>
                  <a:srgbClr val="FFFFFF"/>
                </a:solidFill>
                <a:latin typeface="+mj-lt"/>
              </a:rPr>
              <a:t>médica</a:t>
            </a:r>
            <a:r>
              <a:rPr lang="en-US" sz="36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+mj-lt"/>
              </a:rPr>
              <a:t>cuando</a:t>
            </a:r>
            <a:r>
              <a:rPr lang="en-US" sz="36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+mj-lt"/>
              </a:rPr>
              <a:t>fui</a:t>
            </a:r>
            <a:r>
              <a:rPr lang="en-US" sz="3600" dirty="0">
                <a:solidFill>
                  <a:srgbClr val="FFFFFF"/>
                </a:solidFill>
                <a:latin typeface="+mj-lt"/>
              </a:rPr>
              <a:t> al hospital!</a:t>
            </a:r>
          </a:p>
        </p:txBody>
      </p:sp>
    </p:spTree>
    <p:extLst>
      <p:ext uri="{BB962C8B-B14F-4D97-AF65-F5344CB8AC3E}">
        <p14:creationId xmlns:p14="http://schemas.microsoft.com/office/powerpoint/2010/main" val="746663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el fin</a:t>
            </a:r>
          </a:p>
        </p:txBody>
      </p:sp>
    </p:spTree>
    <p:extLst>
      <p:ext uri="{BB962C8B-B14F-4D97-AF65-F5344CB8AC3E}">
        <p14:creationId xmlns:p14="http://schemas.microsoft.com/office/powerpoint/2010/main" val="186026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294</Words>
  <Application>Microsoft Macintosh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Parte 3 - práctica</vt:lpstr>
      <vt:lpstr>Is there anything to do?  Yes, there is something to do.  No, there isn’t anything (nothing)to do.  </vt:lpstr>
      <vt:lpstr>Is there anyone/anybody home?   Yes, there is someone home.          No, there isn’t anybody/anyone (no one) home.</vt:lpstr>
      <vt:lpstr>Do you have any money? / Do you have any photos?  Yes, I have some money. / Yes, I have some photos.   No, I don’t have any money. / No, I don’t have any photos.</vt:lpstr>
      <vt:lpstr>I want either a phone or computer. I don’t want neither a phone nor a computer. </vt:lpstr>
      <vt:lpstr>Mario always writes to me. Mario never writes to me. </vt:lpstr>
      <vt:lpstr>Person A: I want to leave.  Person B: I want to leave too.   Person A: I don’t want to leave.                                                                           Person B: I don’t want to leave either.  </vt:lpstr>
      <vt:lpstr>I didn’t even see my doctor when I went to the hospital. </vt:lpstr>
      <vt:lpstr>el fin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of May 18-22</dc:title>
  <dc:creator>Vazquez, Kay</dc:creator>
  <cp:lastModifiedBy>Kelsey Early</cp:lastModifiedBy>
  <cp:revision>25</cp:revision>
  <dcterms:created xsi:type="dcterms:W3CDTF">2020-05-11T20:24:57Z</dcterms:created>
  <dcterms:modified xsi:type="dcterms:W3CDTF">2020-05-20T16:37:59Z</dcterms:modified>
</cp:coreProperties>
</file>